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93" r:id="rId2"/>
    <p:sldId id="294" r:id="rId3"/>
    <p:sldId id="274" r:id="rId4"/>
    <p:sldId id="273" r:id="rId5"/>
    <p:sldId id="280" r:id="rId6"/>
    <p:sldId id="276" r:id="rId7"/>
    <p:sldId id="277" r:id="rId8"/>
    <p:sldId id="278" r:id="rId9"/>
    <p:sldId id="279" r:id="rId10"/>
    <p:sldId id="281" r:id="rId11"/>
    <p:sldId id="295" r:id="rId12"/>
    <p:sldId id="282" r:id="rId13"/>
    <p:sldId id="302" r:id="rId14"/>
    <p:sldId id="296" r:id="rId15"/>
    <p:sldId id="297" r:id="rId16"/>
    <p:sldId id="299" r:id="rId17"/>
    <p:sldId id="303" r:id="rId18"/>
    <p:sldId id="300" r:id="rId19"/>
    <p:sldId id="301" r:id="rId20"/>
    <p:sldId id="291" r:id="rId21"/>
    <p:sldId id="304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733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1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0E066-2CD4-4E74-98D8-0DD24C3F0C98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B0F19-DAA0-4D91-A32E-FBF1F5397E8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NUTRITIONAL DEFICIENCY ANAEMIA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1336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Dr.Nisha</a:t>
            </a:r>
            <a:endParaRPr lang="en-IN" sz="1600" dirty="0" smtClean="0">
              <a:solidFill>
                <a:srgbClr val="00B0F0"/>
              </a:solidFill>
            </a:endParaRPr>
          </a:p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Assistant professor</a:t>
            </a:r>
          </a:p>
          <a:p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Dept:of</a:t>
            </a:r>
            <a:r>
              <a:rPr lang="en-IN" sz="1600" dirty="0" smtClean="0">
                <a:solidFill>
                  <a:srgbClr val="00B0F0"/>
                </a:solidFill>
              </a:rPr>
              <a:t> practice of medicine</a:t>
            </a:r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86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0486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IN" dirty="0" err="1" smtClean="0"/>
              <a:t>Folate</a:t>
            </a:r>
            <a:r>
              <a:rPr lang="en-IN" dirty="0" smtClean="0"/>
              <a:t> deficiency is more frequent than </a:t>
            </a:r>
            <a:r>
              <a:rPr lang="en-IN" dirty="0" err="1" smtClean="0"/>
              <a:t>vit</a:t>
            </a:r>
            <a:r>
              <a:rPr lang="en-IN" dirty="0" smtClean="0"/>
              <a:t> B12  in all parts of the country.</a:t>
            </a:r>
          </a:p>
          <a:p>
            <a:r>
              <a:rPr lang="en-IN" dirty="0" smtClean="0"/>
              <a:t>In many cases ,there is also iron deficiency so the blood picture is dimorphic.</a:t>
            </a:r>
          </a:p>
          <a:p>
            <a:r>
              <a:rPr lang="en-IN" dirty="0" err="1" smtClean="0"/>
              <a:t>Folate</a:t>
            </a:r>
            <a:r>
              <a:rPr lang="en-IN" dirty="0" smtClean="0"/>
              <a:t> and </a:t>
            </a:r>
            <a:r>
              <a:rPr lang="en-IN" dirty="0" err="1" smtClean="0"/>
              <a:t>cyanocobalamin</a:t>
            </a:r>
            <a:r>
              <a:rPr lang="en-IN" dirty="0" smtClean="0"/>
              <a:t> are required for normal metabolic activities of almost all growing cells in the body.</a:t>
            </a:r>
          </a:p>
        </p:txBody>
      </p:sp>
    </p:spTree>
    <p:extLst>
      <p:ext uri="{BB962C8B-B14F-4D97-AF65-F5344CB8AC3E}">
        <p14:creationId xmlns:p14="http://schemas.microsoft.com/office/powerpoint/2010/main" xmlns="" val="270064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0486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1930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en-IN" sz="2400" dirty="0"/>
              <a:t>Requirement of vitamin B12 (</a:t>
            </a:r>
            <a:r>
              <a:rPr lang="en-IN" sz="2400" dirty="0" err="1" smtClean="0"/>
              <a:t>cyanocobalamine</a:t>
            </a:r>
            <a:r>
              <a:rPr lang="en-IN" sz="2400" dirty="0" smtClean="0"/>
              <a:t>) is </a:t>
            </a:r>
            <a:r>
              <a:rPr lang="en-IN" sz="2400" dirty="0"/>
              <a:t>1micro gram/day</a:t>
            </a:r>
            <a:r>
              <a:rPr lang="en-IN" sz="2400" dirty="0" smtClean="0"/>
              <a:t>.</a:t>
            </a:r>
          </a:p>
          <a:p>
            <a:endParaRPr lang="en-IN" sz="2400" dirty="0" smtClean="0">
              <a:solidFill>
                <a:srgbClr val="00B0F0"/>
              </a:solidFill>
            </a:endParaRPr>
          </a:p>
          <a:p>
            <a:endParaRPr lang="en-IN" sz="2400" dirty="0">
              <a:solidFill>
                <a:srgbClr val="00B0F0"/>
              </a:solidFill>
            </a:endParaRPr>
          </a:p>
          <a:p>
            <a:endParaRPr lang="en-IN" sz="2400" dirty="0" smtClean="0">
              <a:solidFill>
                <a:srgbClr val="00B0F0"/>
              </a:solidFill>
            </a:endParaRPr>
          </a:p>
          <a:p>
            <a:r>
              <a:rPr lang="en-IN" sz="2400" dirty="0" smtClean="0">
                <a:solidFill>
                  <a:srgbClr val="00B0F0"/>
                </a:solidFill>
              </a:rPr>
              <a:t>Uptake of vitamin B12 in the GIT depends on </a:t>
            </a:r>
            <a:r>
              <a:rPr lang="en-IN" sz="2400" dirty="0" smtClean="0"/>
              <a:t>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- </a:t>
            </a:r>
            <a:r>
              <a:rPr lang="en-IN" sz="2400" dirty="0" smtClean="0">
                <a:solidFill>
                  <a:srgbClr val="00B050"/>
                </a:solidFill>
              </a:rPr>
              <a:t>Supply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smtClean="0">
                <a:solidFill>
                  <a:srgbClr val="00B050"/>
                </a:solidFill>
              </a:rPr>
              <a:t>                     - intrinsic factor(synthesized by gastric parietal cells)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smtClean="0">
                <a:solidFill>
                  <a:srgbClr val="00B050"/>
                </a:solidFill>
              </a:rPr>
              <a:t>                     - </a:t>
            </a:r>
            <a:r>
              <a:rPr lang="en-IN" sz="2400" dirty="0" err="1" smtClean="0">
                <a:solidFill>
                  <a:srgbClr val="00B050"/>
                </a:solidFill>
              </a:rPr>
              <a:t>cubam</a:t>
            </a:r>
            <a:r>
              <a:rPr lang="en-IN" sz="2400" dirty="0" smtClean="0">
                <a:solidFill>
                  <a:srgbClr val="00B050"/>
                </a:solidFill>
              </a:rPr>
              <a:t> receptor in the distal ileum</a:t>
            </a:r>
          </a:p>
          <a:p>
            <a:pPr marL="0" indent="0">
              <a:buNone/>
            </a:pPr>
            <a:endParaRPr lang="en-IN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N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N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                                                              - 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9514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0486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31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0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Vitamin B12 is necessary for the initial myelination of central nervous system and for maintenance of its function</a:t>
            </a:r>
          </a:p>
          <a:p>
            <a:r>
              <a:rPr lang="en-IN" sz="30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Demyelination may involve cervical and thoracic dorsal columns of spinal cord.</a:t>
            </a:r>
          </a:p>
          <a:p>
            <a:r>
              <a:rPr lang="en-IN" sz="30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occasional demyelination of cranial and peripheral nerves and white matter in the brain.</a:t>
            </a:r>
          </a:p>
          <a:p>
            <a:r>
              <a:rPr lang="en-IN" sz="30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The pyramidal tract and posterior column are affected and their dysfunction leads to neurological deficit depends on which tract is more affected.(</a:t>
            </a:r>
            <a:r>
              <a:rPr lang="en-IN" sz="30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combained</a:t>
            </a:r>
            <a:r>
              <a:rPr lang="en-IN" sz="30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IN" sz="30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degenaration</a:t>
            </a:r>
            <a:r>
              <a:rPr lang="en-IN" sz="30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0447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0486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1115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CLINICAL FEATURES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The onset is insidious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Large beefy tongue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Dark pigmentation over the </a:t>
            </a:r>
            <a:r>
              <a:rPr lang="en-IN" sz="2800" dirty="0" err="1" smtClean="0">
                <a:solidFill>
                  <a:srgbClr val="FF0000"/>
                </a:solidFill>
              </a:rPr>
              <a:t>palms,soles,face</a:t>
            </a:r>
            <a:r>
              <a:rPr lang="en-IN" sz="2800" dirty="0" smtClean="0">
                <a:solidFill>
                  <a:srgbClr val="FF0000"/>
                </a:solidFill>
              </a:rPr>
              <a:t> and tongue.</a:t>
            </a:r>
          </a:p>
          <a:p>
            <a:r>
              <a:rPr lang="en-IN" sz="2800" dirty="0" err="1" smtClean="0">
                <a:solidFill>
                  <a:srgbClr val="FF0000"/>
                </a:solidFill>
              </a:rPr>
              <a:t>Hepatospleenomegaly</a:t>
            </a:r>
            <a:endParaRPr lang="en-IN" sz="2800" dirty="0" smtClean="0">
              <a:solidFill>
                <a:srgbClr val="FF0000"/>
              </a:solidFill>
            </a:endParaRPr>
          </a:p>
          <a:p>
            <a:r>
              <a:rPr lang="en-IN" sz="2800" dirty="0" smtClean="0">
                <a:solidFill>
                  <a:srgbClr val="FF0000"/>
                </a:solidFill>
              </a:rPr>
              <a:t>Mental changes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Neurological involvement- peripheral neuropathy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In infants it will cause failure of brain development,hypotonia,lethargy,tremors,hyperirritability.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27741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INVESTIGATIONS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 smtClean="0">
                <a:solidFill>
                  <a:srgbClr val="002060"/>
                </a:solidFill>
              </a:rPr>
              <a:t>Hb</a:t>
            </a:r>
            <a:r>
              <a:rPr lang="en-IN" dirty="0" smtClean="0">
                <a:solidFill>
                  <a:srgbClr val="002060"/>
                </a:solidFill>
              </a:rPr>
              <a:t> level may vary from 5 to 8 g/dl or less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MCHC within normal range.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MCV increased may be high as 120fl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Howell-jolly bodies and </a:t>
            </a:r>
            <a:r>
              <a:rPr lang="en-IN" dirty="0" err="1" smtClean="0">
                <a:solidFill>
                  <a:srgbClr val="002060"/>
                </a:solidFill>
              </a:rPr>
              <a:t>cabot’s</a:t>
            </a:r>
            <a:r>
              <a:rPr lang="en-IN" dirty="0" smtClean="0">
                <a:solidFill>
                  <a:srgbClr val="002060"/>
                </a:solidFill>
              </a:rPr>
              <a:t> rings(nuclear material may be present in the erythrocyte)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Leukocytes are normal or decreased in number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Granulocytes are larger than normal ,showing increased </a:t>
            </a:r>
            <a:r>
              <a:rPr lang="en-IN" dirty="0" err="1" smtClean="0">
                <a:solidFill>
                  <a:srgbClr val="002060"/>
                </a:solidFill>
              </a:rPr>
              <a:t>lobulation</a:t>
            </a:r>
            <a:r>
              <a:rPr lang="en-IN" dirty="0" smtClean="0">
                <a:solidFill>
                  <a:srgbClr val="002060"/>
                </a:solidFill>
              </a:rPr>
              <a:t> (</a:t>
            </a:r>
            <a:r>
              <a:rPr lang="en-IN" dirty="0" err="1" smtClean="0">
                <a:solidFill>
                  <a:srgbClr val="002060"/>
                </a:solidFill>
              </a:rPr>
              <a:t>macropolycytes</a:t>
            </a:r>
            <a:r>
              <a:rPr lang="en-IN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Platelets may be decreased.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Bone marrow is hyperplastic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Life span of red cells decreased.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Levels of serum </a:t>
            </a:r>
            <a:r>
              <a:rPr lang="en-IN" dirty="0" err="1" smtClean="0">
                <a:solidFill>
                  <a:srgbClr val="002060"/>
                </a:solidFill>
              </a:rPr>
              <a:t>folate</a:t>
            </a:r>
            <a:r>
              <a:rPr lang="en-IN" dirty="0" smtClean="0">
                <a:solidFill>
                  <a:srgbClr val="002060"/>
                </a:solidFill>
              </a:rPr>
              <a:t> decreased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8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NUTRITIONAL DEFICIENCY ANAEMIA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8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IRON DEFICIENCY ANAEMIA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MEGALOBLASTIC ANEMIA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Pernicious Anaemia</a:t>
            </a:r>
          </a:p>
          <a:p>
            <a:r>
              <a:rPr lang="en-IN" sz="2800" dirty="0" err="1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Folate</a:t>
            </a:r>
            <a:r>
              <a:rPr lang="en-IN" sz="28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 Deficiency Anaemia</a:t>
            </a:r>
          </a:p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3. VITAMINE C DEFICIENCY ANAEMIA</a:t>
            </a:r>
          </a:p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4. PROTIEN DEFICIENCY ANAEMIA</a:t>
            </a:r>
          </a:p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5. COPPER DEFICIENCY ANAEMIA</a:t>
            </a:r>
          </a:p>
          <a:p>
            <a:pPr marL="0" indent="0">
              <a:buNone/>
            </a:pPr>
            <a:endParaRPr lang="en-IN" sz="2800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78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0486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err="1" smtClean="0">
                <a:solidFill>
                  <a:srgbClr val="FF0000"/>
                </a:solidFill>
              </a:rPr>
              <a:t>Vitamine</a:t>
            </a:r>
            <a:r>
              <a:rPr lang="en-IN" dirty="0" smtClean="0">
                <a:solidFill>
                  <a:srgbClr val="FF0000"/>
                </a:solidFill>
              </a:rPr>
              <a:t> c deficiency:</a:t>
            </a:r>
          </a:p>
          <a:p>
            <a:pPr marL="0" indent="0">
              <a:buNone/>
            </a:pPr>
            <a:r>
              <a:rPr lang="en-IN" dirty="0" smtClean="0"/>
              <a:t>Normocytic normochromic </a:t>
            </a:r>
            <a:r>
              <a:rPr lang="en-IN" dirty="0" err="1" smtClean="0"/>
              <a:t>anaemia,there</a:t>
            </a:r>
            <a:r>
              <a:rPr lang="en-IN" dirty="0" smtClean="0"/>
              <a:t> will be bleeding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Protien</a:t>
            </a:r>
            <a:r>
              <a:rPr lang="en-IN" dirty="0" smtClean="0">
                <a:solidFill>
                  <a:srgbClr val="FF0000"/>
                </a:solidFill>
              </a:rPr>
              <a:t> deficiency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r>
              <a:rPr lang="en-IN" dirty="0" smtClean="0"/>
              <a:t>Diminished production of </a:t>
            </a:r>
            <a:r>
              <a:rPr lang="en-IN" dirty="0" err="1" smtClean="0"/>
              <a:t>erythrocytes,reduced</a:t>
            </a:r>
            <a:r>
              <a:rPr lang="en-IN" dirty="0" smtClean="0"/>
              <a:t> life span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Copper deficiency:</a:t>
            </a:r>
          </a:p>
          <a:p>
            <a:pPr marL="0" indent="0">
              <a:buNone/>
            </a:pPr>
            <a:r>
              <a:rPr lang="en-IN" dirty="0" smtClean="0"/>
              <a:t>Hypochromic microcytic </a:t>
            </a:r>
            <a:r>
              <a:rPr lang="en-IN" dirty="0" err="1" smtClean="0"/>
              <a:t>anaemia,usually</a:t>
            </a:r>
            <a:r>
              <a:rPr lang="en-IN" dirty="0" smtClean="0"/>
              <a:t> occurs in infants.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8289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0486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NUTRITIONAL DEFICIENCY ANAEMIA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IRON DEFICIENCY ANAEMIA</a:t>
            </a:r>
          </a:p>
          <a:p>
            <a:r>
              <a:rPr lang="en-IN" dirty="0" smtClean="0"/>
              <a:t>ADDISONIAN PERNICIOUS ANAEMIA</a:t>
            </a:r>
          </a:p>
          <a:p>
            <a:r>
              <a:rPr lang="en-IN" dirty="0" smtClean="0"/>
              <a:t>CONGENITAL MEGALOBLASTIC ANEMIA</a:t>
            </a:r>
          </a:p>
          <a:p>
            <a:endParaRPr lang="en-IN" dirty="0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295013"/>
            <a:ext cx="8286751" cy="62679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Arial Narrow" pitchFamily="34" charset="0"/>
              </a:rPr>
              <a:t>In IDA ,the transferrin saturation is lowered and is often below 15%.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Arial Narrow" pitchFamily="34" charset="0"/>
              </a:rPr>
              <a:t>Iron is present in plasma also as ferritin.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   </a:t>
            </a:r>
            <a:r>
              <a:rPr lang="en-IN" sz="2400" b="1" dirty="0" smtClean="0">
                <a:solidFill>
                  <a:srgbClr val="FFC000"/>
                </a:solidFill>
              </a:rPr>
              <a:t>Normal levels of serum ferritin</a:t>
            </a:r>
          </a:p>
          <a:p>
            <a:pPr marL="0" indent="0">
              <a:buNone/>
            </a:pPr>
            <a:endParaRPr lang="en-IN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sz="2400" dirty="0" smtClean="0">
                <a:solidFill>
                  <a:srgbClr val="002060"/>
                </a:solidFill>
              </a:rPr>
              <a:t>In iron deficiency anaemia  ferritin level will be below 12mg/L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002060"/>
                </a:solidFill>
              </a:rPr>
              <a:t>High levels are reached in </a:t>
            </a:r>
            <a:r>
              <a:rPr lang="en-IN" sz="2400" dirty="0" smtClean="0">
                <a:solidFill>
                  <a:srgbClr val="0070C0"/>
                </a:solidFill>
              </a:rPr>
              <a:t>SIDEROSIS.</a:t>
            </a:r>
          </a:p>
          <a:p>
            <a:pPr marL="0" indent="0" algn="ctr">
              <a:buNone/>
            </a:pPr>
            <a:endParaRPr lang="en-IN" dirty="0"/>
          </a:p>
        </p:txBody>
      </p:sp>
      <p:sp>
        <p:nvSpPr>
          <p:cNvPr id="1048598" name="Rectangle 3"/>
          <p:cNvSpPr/>
          <p:nvPr/>
        </p:nvSpPr>
        <p:spPr>
          <a:xfrm>
            <a:off x="2267744" y="2276872"/>
            <a:ext cx="3888432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IN" b="1" dirty="0" smtClean="0">
                <a:solidFill>
                  <a:srgbClr val="002060"/>
                </a:solidFill>
              </a:rPr>
              <a:t>ADULT MALE  -   40 -340 µg</a:t>
            </a:r>
          </a:p>
          <a:p>
            <a:pPr algn="ctr">
              <a:lnSpc>
                <a:spcPct val="200000"/>
              </a:lnSpc>
            </a:pPr>
            <a:r>
              <a:rPr lang="en-IN" b="1" dirty="0" smtClean="0">
                <a:solidFill>
                  <a:srgbClr val="002060"/>
                </a:solidFill>
              </a:rPr>
              <a:t>ADULT FEMALE – 14 to148</a:t>
            </a:r>
          </a:p>
          <a:p>
            <a:pPr algn="ctr">
              <a:lnSpc>
                <a:spcPct val="200000"/>
              </a:lnSpc>
            </a:pPr>
            <a:r>
              <a:rPr lang="en-IN" b="1" dirty="0" smtClean="0">
                <a:solidFill>
                  <a:srgbClr val="002060"/>
                </a:solidFill>
              </a:rPr>
              <a:t>CHILDREN – 7 to 142</a:t>
            </a:r>
            <a:endParaRPr lang="en-IN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B0F0"/>
                </a:solidFill>
              </a:rPr>
              <a:t>CLINICAL FEATURES PARTICULAR TO IDA</a:t>
            </a:r>
            <a:endParaRPr lang="en-IN" sz="3200" b="1" dirty="0">
              <a:solidFill>
                <a:srgbClr val="00B0F0"/>
              </a:solidFill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3125" lnSpcReduction="1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Onset is gradual over months or years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Extreme PICA.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Glossitis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err="1" smtClean="0">
                <a:solidFill>
                  <a:srgbClr val="FF0000"/>
                </a:solidFill>
              </a:rPr>
              <a:t>Sideropenic</a:t>
            </a:r>
            <a:r>
              <a:rPr lang="en-IN" dirty="0" smtClean="0">
                <a:solidFill>
                  <a:srgbClr val="FF0000"/>
                </a:solidFill>
              </a:rPr>
              <a:t> dysphagia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Koilonychya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Mild </a:t>
            </a:r>
            <a:r>
              <a:rPr lang="en-IN" dirty="0" err="1" smtClean="0">
                <a:solidFill>
                  <a:srgbClr val="FF0000"/>
                </a:solidFill>
              </a:rPr>
              <a:t>spleenomegaly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err="1" smtClean="0">
                <a:solidFill>
                  <a:srgbClr val="FF0000"/>
                </a:solidFill>
              </a:rPr>
              <a:t>Plummor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vinson</a:t>
            </a:r>
            <a:r>
              <a:rPr lang="en-IN" dirty="0" smtClean="0">
                <a:solidFill>
                  <a:srgbClr val="FF0000"/>
                </a:solidFill>
              </a:rPr>
              <a:t> syndrome(Paterson </a:t>
            </a:r>
            <a:r>
              <a:rPr lang="en-IN" dirty="0" err="1" smtClean="0">
                <a:solidFill>
                  <a:srgbClr val="FF0000"/>
                </a:solidFill>
              </a:rPr>
              <a:t>kelly</a:t>
            </a:r>
            <a:r>
              <a:rPr lang="en-IN" dirty="0" smtClean="0">
                <a:solidFill>
                  <a:srgbClr val="FF0000"/>
                </a:solidFill>
              </a:rPr>
              <a:t> syndrome)-</a:t>
            </a:r>
          </a:p>
          <a:p>
            <a:pPr marL="0" indent="0">
              <a:buNone/>
            </a:pPr>
            <a:r>
              <a:rPr lang="en-IN" i="1" dirty="0">
                <a:solidFill>
                  <a:srgbClr val="FF0000"/>
                </a:solidFill>
              </a:rPr>
              <a:t>(</a:t>
            </a:r>
            <a:r>
              <a:rPr lang="en-IN" i="1" dirty="0" smtClean="0"/>
              <a:t>Dysphagia takes the form of a feeling of obstruction and food sticking at the upper end of oesophagus especially on swallowing liquids.)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LABORATORY DIAGNOSIS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8125" lnSpcReduction="20000"/>
          </a:bodyPr>
          <a:lstStyle/>
          <a:p>
            <a:r>
              <a:rPr lang="en-IN" dirty="0" smtClean="0">
                <a:solidFill>
                  <a:srgbClr val="00B0F0"/>
                </a:solidFill>
              </a:rPr>
              <a:t>The </a:t>
            </a:r>
            <a:r>
              <a:rPr lang="en-IN" dirty="0" err="1" smtClean="0">
                <a:solidFill>
                  <a:srgbClr val="00B0F0"/>
                </a:solidFill>
              </a:rPr>
              <a:t>erthrocytes</a:t>
            </a:r>
            <a:r>
              <a:rPr lang="en-IN" dirty="0" smtClean="0">
                <a:solidFill>
                  <a:srgbClr val="00B0F0"/>
                </a:solidFill>
              </a:rPr>
              <a:t> are </a:t>
            </a:r>
            <a:r>
              <a:rPr lang="en-IN" dirty="0" smtClean="0">
                <a:solidFill>
                  <a:srgbClr val="FF0000"/>
                </a:solidFill>
              </a:rPr>
              <a:t>microcytic hypochromic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Presence of eosinophilia usually points to a </a:t>
            </a:r>
            <a:r>
              <a:rPr lang="en-IN" dirty="0" smtClean="0">
                <a:solidFill>
                  <a:srgbClr val="FFC000"/>
                </a:solidFill>
              </a:rPr>
              <a:t>helminthic </a:t>
            </a:r>
            <a:r>
              <a:rPr lang="en-IN" dirty="0" err="1" smtClean="0">
                <a:solidFill>
                  <a:srgbClr val="FFC000"/>
                </a:solidFill>
              </a:rPr>
              <a:t>etiology</a:t>
            </a:r>
            <a:r>
              <a:rPr lang="en-IN" dirty="0" smtClean="0">
                <a:solidFill>
                  <a:srgbClr val="FFC000"/>
                </a:solidFill>
              </a:rPr>
              <a:t> 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Thrombocytosis indicates </a:t>
            </a:r>
            <a:r>
              <a:rPr lang="en-IN" dirty="0" smtClean="0">
                <a:solidFill>
                  <a:srgbClr val="92D050"/>
                </a:solidFill>
              </a:rPr>
              <a:t>chronic or acute blood loss.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Reticulocytes may </a:t>
            </a:r>
            <a:r>
              <a:rPr lang="en-IN" dirty="0" smtClean="0">
                <a:solidFill>
                  <a:srgbClr val="FFC000"/>
                </a:solidFill>
              </a:rPr>
              <a:t>mildly increase</a:t>
            </a:r>
            <a:r>
              <a:rPr lang="en-IN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MCHC will be below 27g/dl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Red cell distribution </a:t>
            </a:r>
            <a:r>
              <a:rPr lang="en-IN" dirty="0" smtClean="0">
                <a:solidFill>
                  <a:srgbClr val="7030A0"/>
                </a:solidFill>
              </a:rPr>
              <a:t>width is above 17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Bone marrow shows </a:t>
            </a:r>
            <a:r>
              <a:rPr lang="en-IN" dirty="0" smtClean="0">
                <a:solidFill>
                  <a:srgbClr val="C00000"/>
                </a:solidFill>
              </a:rPr>
              <a:t>normoblastic hyperplasia </a:t>
            </a:r>
            <a:r>
              <a:rPr lang="en-IN" dirty="0" smtClean="0">
                <a:solidFill>
                  <a:srgbClr val="00B0F0"/>
                </a:solidFill>
              </a:rPr>
              <a:t>with absence of stainable iron.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Estimation of serum ferritin level </a:t>
            </a:r>
            <a:r>
              <a:rPr lang="en-IN" dirty="0" smtClean="0">
                <a:solidFill>
                  <a:srgbClr val="FFC000"/>
                </a:solidFill>
              </a:rPr>
              <a:t>will be below 12mg/L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Serum levels of soluble transferrin receptor  </a:t>
            </a:r>
            <a:r>
              <a:rPr lang="en-IN" dirty="0" smtClean="0">
                <a:solidFill>
                  <a:srgbClr val="0070C0"/>
                </a:solidFill>
              </a:rPr>
              <a:t>will be </a:t>
            </a:r>
            <a:r>
              <a:rPr lang="en-IN" dirty="0" err="1" smtClean="0">
                <a:solidFill>
                  <a:srgbClr val="0070C0"/>
                </a:solidFill>
              </a:rPr>
              <a:t>elivated</a:t>
            </a:r>
            <a:r>
              <a:rPr lang="en-IN" dirty="0" smtClean="0">
                <a:solidFill>
                  <a:srgbClr val="0070C0"/>
                </a:solidFill>
              </a:rPr>
              <a:t> in iron deficiency.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COMPLICATIONS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>
                <a:solidFill>
                  <a:srgbClr val="00B0F0"/>
                </a:solidFill>
              </a:rPr>
              <a:t>Infections are more common in IDA- especially </a:t>
            </a:r>
            <a:r>
              <a:rPr lang="en-IN" sz="2800" dirty="0" err="1" smtClean="0">
                <a:solidFill>
                  <a:srgbClr val="00B0F0"/>
                </a:solidFill>
              </a:rPr>
              <a:t>respiratory,GI</a:t>
            </a:r>
            <a:r>
              <a:rPr lang="en-IN" sz="2800" dirty="0" smtClean="0">
                <a:solidFill>
                  <a:srgbClr val="00B0F0"/>
                </a:solidFill>
              </a:rPr>
              <a:t> or urinary </a:t>
            </a:r>
            <a:r>
              <a:rPr lang="en-IN" sz="2800" dirty="0" err="1" smtClean="0">
                <a:solidFill>
                  <a:srgbClr val="00B0F0"/>
                </a:solidFill>
              </a:rPr>
              <a:t>tracts.Tuberculosis</a:t>
            </a:r>
            <a:r>
              <a:rPr lang="en-IN" sz="2800" dirty="0" smtClean="0">
                <a:solidFill>
                  <a:srgbClr val="00B0F0"/>
                </a:solidFill>
              </a:rPr>
              <a:t> are more common.</a:t>
            </a:r>
          </a:p>
          <a:p>
            <a:r>
              <a:rPr lang="en-IN" sz="2800" dirty="0" smtClean="0">
                <a:solidFill>
                  <a:srgbClr val="00B0F0"/>
                </a:solidFill>
              </a:rPr>
              <a:t>Chronic anaemia reduces the efficiency in work.</a:t>
            </a:r>
          </a:p>
          <a:p>
            <a:pPr marL="0" indent="0">
              <a:buNone/>
            </a:pPr>
            <a:endParaRPr lang="en-IN" sz="2800" dirty="0" smtClean="0">
              <a:solidFill>
                <a:srgbClr val="92D05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569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NUTRITIONAL DEFICIENCY ANAEMIA</vt:lpstr>
      <vt:lpstr>NUTRITIONAL DEFICIENCY ANAEMIA</vt:lpstr>
      <vt:lpstr>NUTRITIONAL DEFICIENCY ANAEMIA</vt:lpstr>
      <vt:lpstr>Slide 4</vt:lpstr>
      <vt:lpstr>Slide 5</vt:lpstr>
      <vt:lpstr>Slide 6</vt:lpstr>
      <vt:lpstr>CLINICAL FEATURES PARTICULAR TO IDA</vt:lpstr>
      <vt:lpstr>LABORATORY DIAGNOSIS</vt:lpstr>
      <vt:lpstr>COMPLICATIONS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CLINICAL FEATURES</vt:lpstr>
      <vt:lpstr>INVESTIGATIONS</vt:lpstr>
      <vt:lpstr>Slide 20</vt:lpstr>
      <vt:lpstr>Slide 21</vt:lpstr>
      <vt:lpstr>Slide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DEFICIENCY ANAEMIA</dc:title>
  <dc:creator>ismail - [2010]</dc:creator>
  <cp:lastModifiedBy>New</cp:lastModifiedBy>
  <cp:revision>19</cp:revision>
  <dcterms:created xsi:type="dcterms:W3CDTF">2019-08-07T16:26:50Z</dcterms:created>
  <dcterms:modified xsi:type="dcterms:W3CDTF">2019-09-24T10:14:38Z</dcterms:modified>
</cp:coreProperties>
</file>